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Progressive</a:t>
            </a:r>
            <a:r>
              <a:t> - Work for every user, regardless of browser choice because they’re built with progressive enhancement as a core tenet.</a:t>
            </a:r>
            <a:br/>
          </a:p>
          <a:p>
            <a:pPr/>
            <a:r>
              <a:rPr b="1"/>
              <a:t>Responsive</a:t>
            </a:r>
            <a:r>
              <a:t> - Fit any form factor: desktop, mobile, tablet, or forms yet to emerge.</a:t>
            </a:r>
          </a:p>
          <a:p>
            <a:pPr/>
            <a:r>
              <a:t>Connectivity independent - Service workers allow work offline, or on low quality networks.</a:t>
            </a:r>
          </a:p>
          <a:p>
            <a:pPr/>
          </a:p>
          <a:p>
            <a:pPr/>
            <a:r>
              <a:rPr b="1"/>
              <a:t>App-like</a:t>
            </a:r>
            <a:r>
              <a:t> - Feel like an app to the user with app-style interactions and navigation.</a:t>
            </a:r>
          </a:p>
          <a:p>
            <a:pPr/>
            <a:r>
              <a:t>Fresh - Always up-to-date thanks to the service worker update process.</a:t>
            </a:r>
            <a:br/>
          </a:p>
          <a:p>
            <a:pPr/>
            <a:r>
              <a:rPr b="1"/>
              <a:t>Safe</a:t>
            </a:r>
            <a:r>
              <a:t> - Served via HTTPS to prevent snooping and ensure content hasn’t been tampered with.</a:t>
            </a:r>
          </a:p>
          <a:p>
            <a:pPr/>
          </a:p>
          <a:p>
            <a:pPr/>
            <a:r>
              <a:rPr b="1"/>
              <a:t>Discoverable </a:t>
            </a:r>
            <a:r>
              <a:t>- Are identifiable as “applications” thanks to W3C manifests[6] and service worker registration scope allowing search engines to find them.</a:t>
            </a:r>
            <a:br/>
          </a:p>
          <a:p>
            <a:pPr/>
            <a:r>
              <a:rPr b="1"/>
              <a:t>Re-engageable</a:t>
            </a:r>
            <a:r>
              <a:t> - Make re-engagement easy through features like push notifications.</a:t>
            </a:r>
            <a:br/>
          </a:p>
          <a:p>
            <a:pPr/>
            <a:r>
              <a:rPr b="1"/>
              <a:t>Installable</a:t>
            </a:r>
            <a:r>
              <a:t> - Allow users to “keep” apps they find most useful on their home screen without the hassle of an app store.</a:t>
            </a:r>
            <a:br/>
          </a:p>
          <a:p>
            <a:pPr/>
            <a:r>
              <a:rPr b="1"/>
              <a:t>Linkable </a:t>
            </a:r>
            <a:r>
              <a:t>- Easily shared via a URL and do not require complex installation.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: Progressive enhancement means that everyone can access the basic content and functionality of a page in any browser, and those without certain browser features may receive a reduced but still functional experience.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: Progressive enhancement means that everyone can access the basic content and functionality of a page in any browser, and those without certain browser features may receive a reduced but still functional experience.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Jumia, a leading e-commerce website in Africa, showcased their Progressive Web App (PWA) journey in 2016, outlining how they delivered an app-like experience to users through modern web capabilities. PWA has since proved to be far more than a buzzword—it’s now the de facto way Jumia builds for mobile devices. They’ve integrated PWA across many of their operations, including Jumia Travel.</a:t>
            </a:r>
          </a:p>
          <a:p>
            <a:pPr/>
            <a:r>
              <a:t>	•	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background_color</a:t>
            </a:r>
          </a:p>
          <a:p>
            <a:pPr/>
            <a:r>
              <a:t>description</a:t>
            </a:r>
          </a:p>
          <a:p>
            <a:pPr/>
            <a:r>
              <a:t>dir</a:t>
            </a:r>
          </a:p>
          <a:p>
            <a:pPr/>
            <a:r>
              <a:t>display</a:t>
            </a:r>
          </a:p>
          <a:p>
            <a:pPr/>
            <a:r>
              <a:t>icons</a:t>
            </a:r>
          </a:p>
          <a:p>
            <a:pPr/>
            <a:r>
              <a:t>lang</a:t>
            </a:r>
          </a:p>
          <a:p>
            <a:pPr/>
            <a:r>
              <a:t>name</a:t>
            </a:r>
          </a:p>
          <a:p>
            <a:pPr/>
            <a:r>
              <a:t>orientation</a:t>
            </a:r>
          </a:p>
          <a:p>
            <a:pPr/>
            <a:r>
              <a:t>prefer_related_applications</a:t>
            </a:r>
          </a:p>
          <a:p>
            <a:pPr/>
            <a:r>
              <a:t>related_applications</a:t>
            </a:r>
          </a:p>
          <a:p>
            <a:pPr/>
            <a:r>
              <a:t>scope</a:t>
            </a:r>
          </a:p>
          <a:p>
            <a:pPr/>
            <a:r>
              <a:t>short_name</a:t>
            </a:r>
          </a:p>
          <a:p>
            <a:pPr/>
            <a:r>
              <a:t>start_url</a:t>
            </a:r>
          </a:p>
          <a:p>
            <a:pPr/>
            <a:r>
              <a:t>theme_color</a:t>
            </a:r>
          </a:p>
          <a:p>
            <a:pPr/>
            <a:r>
              <a:t>Splash screens</a:t>
            </a:r>
          </a:p>
          <a:p>
            <a:pPr/>
            <a:r>
              <a:t>Mime type</a:t>
            </a:r>
          </a:p>
          <a:p>
            <a:pPr/>
            <a:r>
              <a:t>Specification</a:t>
            </a:r>
          </a:p>
          <a:p>
            <a:pPr/>
            <a:r>
              <a:t>Browser compatibility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Twitter Lite</a:t>
            </a:r>
            <a:br/>
            <a:r>
              <a:t>Code.nasa</a:t>
            </a:r>
            <a:br/>
            <a:r>
              <a:t>Teleagram</a:t>
            </a:r>
            <a:br/>
            <a:r>
              <a:t>Ploymail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reason this is such an exciting API is that it allows you to support offline experiences, giving developers complete control over the experience.</a:t>
            </a:r>
          </a:p>
          <a:p>
            <a:pPr/>
          </a:p>
          <a:p>
            <a:pPr/>
            <a:r>
              <a:t>Service workers make extensive use of promises, so if you're new to promises, then you should stop reading this and check out Promises, an introduction.</a:t>
            </a:r>
          </a:p>
          <a:p>
            <a:pPr/>
            <a:br/>
            <a:r>
              <a:t>Full support being </a:t>
            </a:r>
            <a:br/>
            <a:r>
              <a:t>Chrome</a:t>
            </a:r>
            <a:br/>
            <a:r>
              <a:t>Edge</a:t>
            </a:r>
            <a:br/>
            <a:r>
              <a:t>Firefox</a:t>
            </a:r>
            <a:br/>
            <a:r>
              <a:t>Opera</a:t>
            </a:r>
            <a:b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life cycle of a service worker.</a:t>
            </a:r>
            <a:br/>
            <a:br/>
            <a:r>
              <a:t>On the reload it checks if the cache is broke before it updates to a new one.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Cache Only</a:t>
            </a:r>
          </a:p>
          <a:p>
            <a:pPr/>
            <a:r>
              <a:t>2 Network Only</a:t>
            </a:r>
          </a:p>
          <a:p>
            <a:pPr/>
            <a:r>
              <a:t>3 Cache, Falling Back To Network</a:t>
            </a:r>
          </a:p>
          <a:p>
            <a:pPr/>
            <a:r>
              <a:t>4 Generic Fallback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you can see the speed of it on local online support.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running a set of tests, developers can discover new web platform APIs, become aware of performance pitfalls, and learn (newer) best practices. In other words, do better on the web!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: Progressive enhancement means that everyone can access the basic content and functionality of a page in any browser, and those without certain browser features may receive a reduced but still functional experience.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3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5200">
                <a:solidFill>
                  <a:srgbClr val="000000"/>
                </a:solidFill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 algn="ctr">
              <a:defRPr b="0"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>
              <a:lnSpc>
                <a:spcPct val="100000"/>
              </a:lnSpc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lnSpc>
                <a:spcPct val="100000"/>
              </a:lnSpc>
              <a:spcBef>
                <a:spcPts val="4500"/>
              </a:spcBef>
              <a:defRPr sz="4500">
                <a:solidFill>
                  <a:srgbClr val="000000"/>
                </a:solidFill>
              </a:defRPr>
            </a:lvl1pPr>
            <a:lvl2pPr marL="1117600" indent="-558800">
              <a:lnSpc>
                <a:spcPct val="100000"/>
              </a:lnSpc>
              <a:spcBef>
                <a:spcPts val="4500"/>
              </a:spcBef>
              <a:defRPr sz="4500">
                <a:solidFill>
                  <a:srgbClr val="000000"/>
                </a:solidFill>
              </a:defRPr>
            </a:lvl2pPr>
            <a:lvl3pPr marL="1676400" indent="-558800">
              <a:lnSpc>
                <a:spcPct val="100000"/>
              </a:lnSpc>
              <a:spcBef>
                <a:spcPts val="4500"/>
              </a:spcBef>
              <a:defRPr sz="4500">
                <a:solidFill>
                  <a:srgbClr val="000000"/>
                </a:solidFill>
              </a:defRPr>
            </a:lvl3pPr>
            <a:lvl4pPr marL="2235200" indent="-558800">
              <a:lnSpc>
                <a:spcPct val="100000"/>
              </a:lnSpc>
              <a:spcBef>
                <a:spcPts val="4500"/>
              </a:spcBef>
              <a:defRPr sz="4500">
                <a:solidFill>
                  <a:srgbClr val="000000"/>
                </a:solidFill>
              </a:defRPr>
            </a:lvl4pPr>
            <a:lvl5pPr marL="2794000" indent="-558800">
              <a:lnSpc>
                <a:spcPct val="100000"/>
              </a:lnSpc>
              <a:spcBef>
                <a:spcPts val="4500"/>
              </a:spcBef>
              <a:defRPr sz="45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86153" marR="0" indent="-586153" algn="l" defTabSz="825500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21153" marR="0" indent="-586153" algn="l" defTabSz="825500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56153" marR="0" indent="-586153" algn="l" defTabSz="825500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91153" marR="0" indent="-586153" algn="l" defTabSz="825500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26153" marR="0" indent="-586153" algn="l" defTabSz="825500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761153" marR="0" indent="-586153" algn="l" defTabSz="825500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396153" marR="0" indent="-586153" algn="l" defTabSz="825500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31153" marR="0" indent="-586153" algn="l" defTabSz="825500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666153" marR="0" indent="-586153" algn="l" defTabSz="825500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7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3.g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hyperlink" Target="https://developers.google.com/web/progressive-web-apps/#reliable" TargetMode="External"/><Relationship Id="rId5" Type="http://schemas.openxmlformats.org/officeDocument/2006/relationships/hyperlink" Target="https://developers.google.com/web/progressive-web-apps/#fast" TargetMode="External"/><Relationship Id="rId6" Type="http://schemas.openxmlformats.org/officeDocument/2006/relationships/hyperlink" Target="https://developers.google.com/web/progressive-web-apps/#engaging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g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essons from building…"/>
          <p:cNvSpPr txBox="1"/>
          <p:nvPr>
            <p:ph type="ctrTitle"/>
          </p:nvPr>
        </p:nvSpPr>
        <p:spPr>
          <a:xfrm>
            <a:off x="2273148" y="4896418"/>
            <a:ext cx="19837704" cy="2833137"/>
          </a:xfrm>
          <a:prstGeom prst="rect">
            <a:avLst/>
          </a:prstGeom>
        </p:spPr>
        <p:txBody>
          <a:bodyPr/>
          <a:lstStyle/>
          <a:p>
            <a:pPr algn="ctr" defTabSz="759459">
              <a:defRPr sz="8832"/>
            </a:pPr>
            <a:r>
              <a:t>Lessons from building </a:t>
            </a:r>
          </a:p>
          <a:p>
            <a:pPr algn="ctr" defTabSz="759459">
              <a:defRPr sz="8832"/>
            </a:pPr>
            <a:r>
              <a:t>a PWA</a:t>
            </a:r>
          </a:p>
        </p:txBody>
      </p:sp>
      <p:sp>
        <p:nvSpPr>
          <p:cNvPr id="120" name="By…"/>
          <p:cNvSpPr txBox="1"/>
          <p:nvPr/>
        </p:nvSpPr>
        <p:spPr>
          <a:xfrm>
            <a:off x="2578893" y="8984033"/>
            <a:ext cx="19226214" cy="185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602615">
              <a:lnSpc>
                <a:spcPct val="120000"/>
              </a:lnSpc>
              <a:defRPr b="1" sz="5256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By</a:t>
            </a:r>
          </a:p>
          <a:p>
            <a:pPr defTabSz="602615">
              <a:lnSpc>
                <a:spcPct val="120000"/>
              </a:lnSpc>
              <a:defRPr b="1" sz="5256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Robert James Gabriel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1496702884_Programming_Development_hardware.png" descr="1496702884_Programming_Development_hardwa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7932" y="1300750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1496704751_seo_programming.png" descr="1496704751_seo_programming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904961" y="3339191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9787" y="2091620"/>
            <a:ext cx="2215290" cy="1659276"/>
          </a:xfrm>
          <a:prstGeom prst="rect">
            <a:avLst/>
          </a:prstGeom>
        </p:spPr>
      </p:pic>
      <p:pic>
        <p:nvPicPr>
          <p:cNvPr id="243" name="Connection Line" descr="Connection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8622" y="2154806"/>
            <a:ext cx="2479546" cy="2035295"/>
          </a:xfrm>
          <a:prstGeom prst="rect">
            <a:avLst/>
          </a:prstGeom>
        </p:spPr>
      </p:pic>
      <p:pic>
        <p:nvPicPr>
          <p:cNvPr id="245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21200" y="4113891"/>
            <a:ext cx="5687905" cy="1792553"/>
          </a:xfrm>
          <a:prstGeom prst="rect">
            <a:avLst/>
          </a:prstGeom>
        </p:spPr>
      </p:pic>
      <p:pic>
        <p:nvPicPr>
          <p:cNvPr id="191" name="1496702884_Programming_Development_hardware.png" descr="1496702884_Programming_Development_hardwa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7932" y="7765757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1496704751_seo_programming.png" descr="1496704751_seo_programming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904961" y="980419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9787" y="8556627"/>
            <a:ext cx="2215290" cy="1659276"/>
          </a:xfrm>
          <a:prstGeom prst="rect">
            <a:avLst/>
          </a:prstGeom>
        </p:spPr>
      </p:pic>
      <p:pic>
        <p:nvPicPr>
          <p:cNvPr id="194" name="1496704884_SEO_international.png" descr="1496704884_SEO_international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70904" y="980419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Connection Line" descr="Connection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38622" y="8619813"/>
            <a:ext cx="2145811" cy="1451562"/>
          </a:xfrm>
          <a:prstGeom prst="rect">
            <a:avLst/>
          </a:prstGeom>
        </p:spPr>
      </p:pic>
      <p:pic>
        <p:nvPicPr>
          <p:cNvPr id="251" name="Connection Line" descr="Connection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21200" y="11010698"/>
            <a:ext cx="5216673" cy="1360710"/>
          </a:xfrm>
          <a:prstGeom prst="rect">
            <a:avLst/>
          </a:prstGeom>
        </p:spPr>
      </p:pic>
      <p:sp>
        <p:nvSpPr>
          <p:cNvPr id="197" name="2"/>
          <p:cNvSpPr txBox="1"/>
          <p:nvPr/>
        </p:nvSpPr>
        <p:spPr>
          <a:xfrm>
            <a:off x="6467004" y="10185198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98" name="1496702884_Programming_Development_hardware.png" descr="1496702884_Programming_Development_hardwa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7932" y="1300750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1496704751_seo_programming.png" descr="1496704751_seo_programming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904961" y="3339191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9787" y="2091620"/>
            <a:ext cx="2215290" cy="1659276"/>
          </a:xfrm>
          <a:prstGeom prst="rect">
            <a:avLst/>
          </a:prstGeom>
        </p:spPr>
      </p:pic>
      <p:pic>
        <p:nvPicPr>
          <p:cNvPr id="255" name="Connection Line" descr="Connection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38730" y="2154256"/>
            <a:ext cx="2491179" cy="2035845"/>
          </a:xfrm>
          <a:prstGeom prst="rect">
            <a:avLst/>
          </a:prstGeom>
        </p:spPr>
      </p:pic>
      <p:pic>
        <p:nvPicPr>
          <p:cNvPr id="257" name="Connection Line" descr="Connection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021915" y="4113891"/>
            <a:ext cx="5699890" cy="1792553"/>
          </a:xfrm>
          <a:prstGeom prst="rect">
            <a:avLst/>
          </a:prstGeom>
        </p:spPr>
      </p:pic>
      <p:sp>
        <p:nvSpPr>
          <p:cNvPr id="203" name="1"/>
          <p:cNvSpPr txBox="1"/>
          <p:nvPr/>
        </p:nvSpPr>
        <p:spPr>
          <a:xfrm>
            <a:off x="6467004" y="3720191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1</a:t>
            </a:r>
          </a:p>
        </p:txBody>
      </p:sp>
      <p:pic>
        <p:nvPicPr>
          <p:cNvPr id="204" name="1496704751_seo_programming.png" descr="1496704751_seo_programming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688891" y="1300750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1496702884_Programming_Development_hardware.png" descr="1496702884_Programming_Development_hardwa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8944" y="4628212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1496704884_SEO_international.png" descr="1496704884_SEO_international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558872" y="1300750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1496705926_SEO_content_management.png" descr="1496705926_SEO_content_management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601488" y="3810000"/>
            <a:ext cx="1625601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Connection Line" descr="Connection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063279" y="1561782"/>
            <a:ext cx="2723103" cy="388293"/>
          </a:xfrm>
          <a:prstGeom prst="rect">
            <a:avLst/>
          </a:prstGeom>
        </p:spPr>
      </p:pic>
      <p:pic>
        <p:nvPicPr>
          <p:cNvPr id="261" name="Connection Line" descr="Connection Lin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415439" y="2507264"/>
            <a:ext cx="1189606" cy="2734485"/>
          </a:xfrm>
          <a:prstGeom prst="rect">
            <a:avLst/>
          </a:prstGeom>
        </p:spPr>
      </p:pic>
      <p:pic>
        <p:nvPicPr>
          <p:cNvPr id="263" name="Connection Line" descr="Connection Lin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6186960" y="2738727"/>
            <a:ext cx="2472101" cy="2640939"/>
          </a:xfrm>
          <a:prstGeom prst="rect">
            <a:avLst/>
          </a:prstGeom>
        </p:spPr>
      </p:pic>
      <p:pic>
        <p:nvPicPr>
          <p:cNvPr id="265" name="Connection Line" descr="Connection Lin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6408879" y="4879274"/>
            <a:ext cx="3484725" cy="715466"/>
          </a:xfrm>
          <a:prstGeom prst="rect">
            <a:avLst/>
          </a:prstGeom>
        </p:spPr>
      </p:pic>
      <p:sp>
        <p:nvSpPr>
          <p:cNvPr id="212" name="Cache"/>
          <p:cNvSpPr txBox="1"/>
          <p:nvPr/>
        </p:nvSpPr>
        <p:spPr>
          <a:xfrm>
            <a:off x="9169131" y="4981767"/>
            <a:ext cx="102914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Cache</a:t>
            </a:r>
          </a:p>
        </p:txBody>
      </p:sp>
      <p:sp>
        <p:nvSpPr>
          <p:cNvPr id="213" name="Service Worker"/>
          <p:cNvSpPr txBox="1"/>
          <p:nvPr/>
        </p:nvSpPr>
        <p:spPr>
          <a:xfrm>
            <a:off x="5536524" y="845041"/>
            <a:ext cx="23284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Service Worker</a:t>
            </a:r>
          </a:p>
        </p:txBody>
      </p:sp>
      <p:sp>
        <p:nvSpPr>
          <p:cNvPr id="214" name="Page"/>
          <p:cNvSpPr txBox="1"/>
          <p:nvPr/>
        </p:nvSpPr>
        <p:spPr>
          <a:xfrm>
            <a:off x="3296354" y="4821557"/>
            <a:ext cx="8428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215" name="Page"/>
          <p:cNvSpPr txBox="1"/>
          <p:nvPr/>
        </p:nvSpPr>
        <p:spPr>
          <a:xfrm>
            <a:off x="3296354" y="11362087"/>
            <a:ext cx="8428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216" name="Network"/>
          <p:cNvSpPr txBox="1"/>
          <p:nvPr/>
        </p:nvSpPr>
        <p:spPr>
          <a:xfrm>
            <a:off x="9025288" y="11650466"/>
            <a:ext cx="13168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Network</a:t>
            </a:r>
          </a:p>
        </p:txBody>
      </p:sp>
      <p:sp>
        <p:nvSpPr>
          <p:cNvPr id="217" name="Service Worker"/>
          <p:cNvSpPr txBox="1"/>
          <p:nvPr/>
        </p:nvSpPr>
        <p:spPr>
          <a:xfrm>
            <a:off x="5536524" y="7149544"/>
            <a:ext cx="23284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Service Worker</a:t>
            </a:r>
          </a:p>
        </p:txBody>
      </p:sp>
      <p:sp>
        <p:nvSpPr>
          <p:cNvPr id="218" name="X"/>
          <p:cNvSpPr txBox="1"/>
          <p:nvPr/>
        </p:nvSpPr>
        <p:spPr>
          <a:xfrm>
            <a:off x="19627952" y="4477841"/>
            <a:ext cx="5378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219" name="1496704751_seo_programming.png" descr="1496704751_seo_programming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688891" y="7765757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1496702884_Programming_Development_hardware.png" descr="1496702884_Programming_Development_hardwa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2227" y="1167083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1496705926_SEO_content_management.png" descr="1496705926_SEO_content_management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98453" y="7765757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1496704884_SEO_international.png" descr="1496704884_SEO_international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165601" y="11552756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Connection Line" descr="Connection Line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4410405" y="8972261"/>
            <a:ext cx="1197924" cy="3251442"/>
          </a:xfrm>
          <a:prstGeom prst="rect">
            <a:avLst/>
          </a:prstGeom>
        </p:spPr>
      </p:pic>
      <p:pic>
        <p:nvPicPr>
          <p:cNvPr id="269" name="Connection Line" descr="Connection Line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4864044" y="7817100"/>
            <a:ext cx="3626519" cy="490176"/>
          </a:xfrm>
          <a:prstGeom prst="rect">
            <a:avLst/>
          </a:prstGeom>
        </p:spPr>
      </p:pic>
      <p:pic>
        <p:nvPicPr>
          <p:cNvPr id="271" name="Connection Line" descr="Connection Line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5795031" y="8569984"/>
            <a:ext cx="2906022" cy="3625337"/>
          </a:xfrm>
          <a:prstGeom prst="rect">
            <a:avLst/>
          </a:prstGeom>
        </p:spPr>
      </p:pic>
      <p:pic>
        <p:nvPicPr>
          <p:cNvPr id="273" name="Connection Line" descr="Connection Line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6141717" y="12334685"/>
            <a:ext cx="4262990" cy="679711"/>
          </a:xfrm>
          <a:prstGeom prst="rect">
            <a:avLst/>
          </a:prstGeom>
        </p:spPr>
      </p:pic>
      <p:pic>
        <p:nvPicPr>
          <p:cNvPr id="275" name="Connection Line" descr="Connection Line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6302045" y="9169227"/>
            <a:ext cx="3037465" cy="3257892"/>
          </a:xfrm>
          <a:prstGeom prst="rect">
            <a:avLst/>
          </a:prstGeom>
        </p:spPr>
      </p:pic>
      <p:sp>
        <p:nvSpPr>
          <p:cNvPr id="228" name="X"/>
          <p:cNvSpPr txBox="1"/>
          <p:nvPr/>
        </p:nvSpPr>
        <p:spPr>
          <a:xfrm>
            <a:off x="18987417" y="8767243"/>
            <a:ext cx="5378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29" name="X"/>
          <p:cNvSpPr txBox="1"/>
          <p:nvPr/>
        </p:nvSpPr>
        <p:spPr>
          <a:xfrm>
            <a:off x="19961597" y="12051838"/>
            <a:ext cx="5378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30" name="Service Worker"/>
          <p:cNvSpPr txBox="1"/>
          <p:nvPr/>
        </p:nvSpPr>
        <p:spPr>
          <a:xfrm>
            <a:off x="14707536" y="6262068"/>
            <a:ext cx="23284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Service Worker</a:t>
            </a:r>
          </a:p>
        </p:txBody>
      </p:sp>
      <p:sp>
        <p:nvSpPr>
          <p:cNvPr id="231" name="Service Worker"/>
          <p:cNvSpPr txBox="1"/>
          <p:nvPr/>
        </p:nvSpPr>
        <p:spPr>
          <a:xfrm>
            <a:off x="14707536" y="13168346"/>
            <a:ext cx="23284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Service Worker</a:t>
            </a:r>
          </a:p>
        </p:txBody>
      </p:sp>
      <p:sp>
        <p:nvSpPr>
          <p:cNvPr id="232" name="Network"/>
          <p:cNvSpPr txBox="1"/>
          <p:nvPr/>
        </p:nvSpPr>
        <p:spPr>
          <a:xfrm>
            <a:off x="17713256" y="845041"/>
            <a:ext cx="13168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Network</a:t>
            </a:r>
          </a:p>
        </p:txBody>
      </p:sp>
      <p:sp>
        <p:nvSpPr>
          <p:cNvPr id="233" name="Cache"/>
          <p:cNvSpPr txBox="1"/>
          <p:nvPr/>
        </p:nvSpPr>
        <p:spPr>
          <a:xfrm>
            <a:off x="19899715" y="5499699"/>
            <a:ext cx="102914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Cache</a:t>
            </a:r>
          </a:p>
        </p:txBody>
      </p:sp>
      <p:sp>
        <p:nvSpPr>
          <p:cNvPr id="234" name="Page"/>
          <p:cNvSpPr txBox="1"/>
          <p:nvPr/>
        </p:nvSpPr>
        <p:spPr>
          <a:xfrm>
            <a:off x="14080284" y="1041660"/>
            <a:ext cx="8428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235" name="Page"/>
          <p:cNvSpPr txBox="1"/>
          <p:nvPr/>
        </p:nvSpPr>
        <p:spPr>
          <a:xfrm>
            <a:off x="14080284" y="7469965"/>
            <a:ext cx="8428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236" name="Cache"/>
          <p:cNvSpPr txBox="1"/>
          <p:nvPr/>
        </p:nvSpPr>
        <p:spPr>
          <a:xfrm>
            <a:off x="18496680" y="7149544"/>
            <a:ext cx="102914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Cache</a:t>
            </a:r>
          </a:p>
        </p:txBody>
      </p:sp>
      <p:sp>
        <p:nvSpPr>
          <p:cNvPr id="237" name="Network"/>
          <p:cNvSpPr txBox="1"/>
          <p:nvPr/>
        </p:nvSpPr>
        <p:spPr>
          <a:xfrm>
            <a:off x="20319986" y="11064372"/>
            <a:ext cx="13168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Network</a:t>
            </a:r>
          </a:p>
        </p:txBody>
      </p:sp>
      <p:sp>
        <p:nvSpPr>
          <p:cNvPr id="238" name="3"/>
          <p:cNvSpPr txBox="1"/>
          <p:nvPr/>
        </p:nvSpPr>
        <p:spPr>
          <a:xfrm>
            <a:off x="16041183" y="2957769"/>
            <a:ext cx="820518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3</a:t>
            </a:r>
            <a:r>
              <a:t>  </a:t>
            </a:r>
          </a:p>
        </p:txBody>
      </p:sp>
      <p:sp>
        <p:nvSpPr>
          <p:cNvPr id="239" name="4"/>
          <p:cNvSpPr txBox="1"/>
          <p:nvPr/>
        </p:nvSpPr>
        <p:spPr>
          <a:xfrm>
            <a:off x="16217713" y="9670557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240" name="1496705926_SEO_content_management.png" descr="1496705926_SEO_content_management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473072" y="3079750"/>
            <a:ext cx="1625601" cy="162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orks on HTTPS only, or localhost…"/>
          <p:cNvSpPr txBox="1"/>
          <p:nvPr>
            <p:ph type="ctrTitle"/>
          </p:nvPr>
        </p:nvSpPr>
        <p:spPr>
          <a:xfrm>
            <a:off x="1269197" y="2072878"/>
            <a:ext cx="18529698" cy="9570244"/>
          </a:xfrm>
          <a:prstGeom prst="rect">
            <a:avLst/>
          </a:prstGeom>
        </p:spPr>
        <p:txBody>
          <a:bodyPr anchor="ctr"/>
          <a:lstStyle/>
          <a:p>
            <a:pPr marL="678318" indent="-678318" defTabSz="561340">
              <a:lnSpc>
                <a:spcPct val="140000"/>
              </a:lnSpc>
              <a:buSzPct val="100000"/>
              <a:buAutoNum type="arabicPeriod" startAt="1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Works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HTTPS </a:t>
            </a:r>
            <a:r>
              <a:t>only, 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localhost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Under Consideration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Safari</a:t>
            </a:r>
            <a:r>
              <a:t>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iOS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In Development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Microsoft Edge</a:t>
            </a:r>
            <a:endParaRPr sz="816">
              <a:solidFill>
                <a:srgbClr val="000000"/>
              </a:solidFill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Only One</a:t>
            </a:r>
            <a:r>
              <a:t> SW activated at a time</a:t>
            </a:r>
            <a:endParaRPr sz="816">
              <a:solidFill>
                <a:srgbClr val="000000"/>
              </a:solidFill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Should be on same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origin</a:t>
            </a:r>
            <a:endParaRPr sz="816">
              <a:solidFill>
                <a:srgbClr val="000000"/>
              </a:solidFill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Has controlled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scopes</a:t>
            </a:r>
            <a:endParaRPr sz="816">
              <a:solidFill>
                <a:srgbClr val="000000"/>
              </a:solidFill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Should be </a:t>
            </a:r>
            <a:r>
              <a:t>progressive</a:t>
            </a:r>
            <a:endParaRPr sz="816">
              <a:solidFill>
                <a:srgbClr val="000000"/>
              </a:solidFill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Doesn’t control origin page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first load</a:t>
            </a:r>
            <a:endParaRPr sz="816">
              <a:solidFill>
                <a:srgbClr val="000000"/>
              </a:solidFill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Run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background</a:t>
            </a:r>
            <a:r>
              <a:t> in a separate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thread</a:t>
            </a:r>
            <a:endParaRPr sz="816">
              <a:solidFill>
                <a:srgbClr val="000000"/>
              </a:solidFill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Doesn’t have access to page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DOM</a:t>
            </a:r>
            <a:endParaRPr sz="816">
              <a:solidFill>
                <a:srgbClr val="000000"/>
              </a:solidFill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Open tabs must be closed for old service workers to die</a:t>
            </a: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self.skipWaiting()</a:t>
            </a:r>
            <a:r>
              <a:t>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self.clients.claim()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 marL="678318" indent="-678318" defTabSz="561340">
              <a:lnSpc>
                <a:spcPct val="140000"/>
              </a:lnSpc>
              <a:buSzPct val="100000"/>
              <a:defRPr b="0" sz="3264">
                <a:latin typeface="+mn-lt"/>
                <a:ea typeface="+mn-ea"/>
                <a:cs typeface="+mn-cs"/>
                <a:sym typeface="Helvetica Light"/>
              </a:defRPr>
            </a:pPr>
            <a:r>
              <a:t>Unregistering a SW doesn’t clear SW cache</a:t>
            </a:r>
            <a:endParaRPr sz="816">
              <a:solidFill>
                <a:srgbClr val="000000"/>
              </a:solidFill>
            </a:endParaRPr>
          </a:p>
        </p:txBody>
      </p:sp>
      <p:pic>
        <p:nvPicPr>
          <p:cNvPr id="281" name="Kapture 2017-08-04 at 11.39.32.gif" descr="Kapture 2017-08-04 at 11.39.32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6230" y="2933700"/>
            <a:ext cx="7620001" cy="784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creen Shot 2017-06-05 at 12.22.22.png" descr="Screen Shot 2017-06-05 at 12.22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8670" y="1656616"/>
            <a:ext cx="10098360" cy="499395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86" name="Requests 106 Transfer 3.0mb DomContent Loaded 1.01 Loaded: 2.02"/>
          <p:cNvSpPr txBox="1"/>
          <p:nvPr>
            <p:ph type="ctrTitle"/>
          </p:nvPr>
        </p:nvSpPr>
        <p:spPr>
          <a:xfrm>
            <a:off x="13089528" y="2958600"/>
            <a:ext cx="7832706" cy="3328400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40000"/>
              </a:lnSpc>
              <a:defRPr b="0" sz="3600">
                <a:latin typeface="+mn-lt"/>
                <a:ea typeface="+mn-ea"/>
                <a:cs typeface="+mn-cs"/>
                <a:sym typeface="Helvetica Light"/>
              </a:defRPr>
            </a:pPr>
            <a:r>
              <a:t>Requests 106</a:t>
            </a:r>
            <a:br/>
            <a:r>
              <a:t>Transfer 3.0mb</a:t>
            </a:r>
            <a:br/>
            <a:r>
              <a:t>DomContent Loaded 1.01</a:t>
            </a:r>
            <a:br/>
            <a:r>
              <a:t>Loaded: 2.02</a:t>
            </a:r>
          </a:p>
        </p:txBody>
      </p:sp>
      <p:sp>
        <p:nvSpPr>
          <p:cNvPr id="287" name="Requests 237 Transfer 1.4mb DomContent Loaded 619ms…"/>
          <p:cNvSpPr txBox="1"/>
          <p:nvPr/>
        </p:nvSpPr>
        <p:spPr>
          <a:xfrm>
            <a:off x="1179098" y="8528723"/>
            <a:ext cx="7832706" cy="332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40000"/>
              </a:lnSpc>
              <a:defRPr sz="3600">
                <a:solidFill>
                  <a:srgbClr val="FFFFFF"/>
                </a:solidFill>
              </a:defRPr>
            </a:pPr>
            <a:r>
              <a:t>Requests 237</a:t>
            </a:r>
            <a:br/>
            <a:r>
              <a:t>Transfer 1.4mb</a:t>
            </a:r>
            <a:br/>
            <a:r>
              <a:t>DomContent Loaded 619ms</a:t>
            </a:r>
          </a:p>
          <a:p>
            <a:pPr algn="l">
              <a:lnSpc>
                <a:spcPct val="140000"/>
              </a:lnSpc>
              <a:defRPr sz="3600">
                <a:solidFill>
                  <a:srgbClr val="FFFFFF"/>
                </a:solidFill>
              </a:defRPr>
            </a:pPr>
            <a:r>
              <a:t>Loaded: 1.37s</a:t>
            </a:r>
          </a:p>
        </p:txBody>
      </p:sp>
      <p:sp>
        <p:nvSpPr>
          <p:cNvPr id="288" name="Before"/>
          <p:cNvSpPr txBox="1"/>
          <p:nvPr/>
        </p:nvSpPr>
        <p:spPr>
          <a:xfrm>
            <a:off x="13093025" y="1847542"/>
            <a:ext cx="204519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b="1"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289" name="After"/>
          <p:cNvSpPr txBox="1"/>
          <p:nvPr/>
        </p:nvSpPr>
        <p:spPr>
          <a:xfrm>
            <a:off x="1225124" y="7454899"/>
            <a:ext cx="15368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b="1"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After</a:t>
            </a:r>
          </a:p>
        </p:txBody>
      </p:sp>
      <p:pic>
        <p:nvPicPr>
          <p:cNvPr id="290" name="Screen Shot 2017-08-04 at 11.43.12.png" descr="Screen Shot 2017-08-04 at 11.43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7816" y="8591629"/>
            <a:ext cx="10276130" cy="3202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esson Learnt"/>
          <p:cNvSpPr txBox="1"/>
          <p:nvPr>
            <p:ph type="ctrTitle"/>
          </p:nvPr>
        </p:nvSpPr>
        <p:spPr>
          <a:xfrm>
            <a:off x="1602221" y="980494"/>
            <a:ext cx="19293483" cy="2199383"/>
          </a:xfrm>
          <a:prstGeom prst="rect">
            <a:avLst/>
          </a:prstGeom>
        </p:spPr>
        <p:txBody>
          <a:bodyPr anchor="ctr"/>
          <a:lstStyle/>
          <a:p>
            <a:pPr/>
            <a:r>
              <a:t>Lesson Learnt</a:t>
            </a:r>
          </a:p>
        </p:txBody>
      </p:sp>
      <p:sp>
        <p:nvSpPr>
          <p:cNvPr id="293" name="Text"/>
          <p:cNvSpPr txBox="1"/>
          <p:nvPr/>
        </p:nvSpPr>
        <p:spPr>
          <a:xfrm>
            <a:off x="11570017" y="6426199"/>
            <a:ext cx="1243966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94" name="Capability reporting…"/>
          <p:cNvSpPr txBox="1"/>
          <p:nvPr/>
        </p:nvSpPr>
        <p:spPr>
          <a:xfrm>
            <a:off x="1197323" y="4010945"/>
            <a:ext cx="14992194" cy="966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86153" indent="-586153" algn="l">
              <a:lnSpc>
                <a:spcPct val="140000"/>
              </a:lnSpc>
              <a:buSzPct val="75000"/>
              <a:buChar char="•"/>
              <a:defRPr sz="4800">
                <a:solidFill>
                  <a:srgbClr val="FFFFFF"/>
                </a:solidFill>
              </a:defRPr>
            </a:pPr>
            <a:r>
              <a:t>Capability reporting</a:t>
            </a:r>
          </a:p>
          <a:p>
            <a:pPr marL="586153" indent="-586153" algn="l">
              <a:lnSpc>
                <a:spcPct val="140000"/>
              </a:lnSpc>
              <a:buSzPct val="75000"/>
              <a:buChar char="•"/>
              <a:defRPr sz="4800">
                <a:solidFill>
                  <a:srgbClr val="FFFFFF"/>
                </a:solidFill>
              </a:defRPr>
            </a:pPr>
            <a:r>
              <a:t>Client-side Load Balancer</a:t>
            </a:r>
          </a:p>
          <a:p>
            <a:pPr marL="586153" indent="-586153" algn="l">
              <a:lnSpc>
                <a:spcPct val="140000"/>
              </a:lnSpc>
              <a:buSzPct val="75000"/>
              <a:buChar char="•"/>
              <a:defRPr sz="4800">
                <a:solidFill>
                  <a:srgbClr val="FFFFFF"/>
                </a:solidFill>
              </a:defRPr>
            </a:pPr>
            <a:r>
              <a:t>Differential update of text files</a:t>
            </a:r>
          </a:p>
          <a:p>
            <a:pPr marL="586153" indent="-586153" algn="l">
              <a:lnSpc>
                <a:spcPct val="140000"/>
              </a:lnSpc>
              <a:buSzPct val="75000"/>
              <a:buChar char="•"/>
              <a:defRPr sz="4800">
                <a:solidFill>
                  <a:srgbClr val="FFFFFF"/>
                </a:solidFill>
              </a:defRPr>
            </a:pPr>
            <a:r>
              <a:t>Support a previous unsupported image format in your browser!</a:t>
            </a:r>
          </a:p>
          <a:p>
            <a:pPr marL="586153" indent="-586153" algn="l">
              <a:lnSpc>
                <a:spcPct val="140000"/>
              </a:lnSpc>
              <a:buSzPct val="75000"/>
              <a:buChar char="•"/>
              <a:defRPr sz="4800">
                <a:solidFill>
                  <a:srgbClr val="FFFFFF"/>
                </a:solidFill>
              </a:defRPr>
            </a:pPr>
            <a:r>
              <a:t>Great for finishing goals from GA.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4982" y="4274393"/>
            <a:ext cx="9174035" cy="516721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ghthouse"/>
          <p:cNvSpPr txBox="1"/>
          <p:nvPr>
            <p:ph type="ctrTitle"/>
          </p:nvPr>
        </p:nvSpPr>
        <p:spPr>
          <a:xfrm>
            <a:off x="1778000" y="7528335"/>
            <a:ext cx="20828000" cy="4648201"/>
          </a:xfrm>
          <a:prstGeom prst="rect">
            <a:avLst/>
          </a:prstGeom>
        </p:spPr>
        <p:txBody>
          <a:bodyPr/>
          <a:lstStyle>
            <a:lvl1pPr algn="ctr">
              <a:defRPr sz="9600"/>
            </a:lvl1pPr>
          </a:lstStyle>
          <a:p>
            <a:pPr/>
            <a:r>
              <a:t>Lighthouse</a:t>
            </a:r>
          </a:p>
        </p:txBody>
      </p:sp>
      <p:sp>
        <p:nvSpPr>
          <p:cNvPr id="298" name="a tower or other structure tool containing a beacon light to warn or guide ships at seadevelopers."/>
          <p:cNvSpPr txBox="1"/>
          <p:nvPr/>
        </p:nvSpPr>
        <p:spPr>
          <a:xfrm>
            <a:off x="2250189" y="11319083"/>
            <a:ext cx="1988362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36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 </a:t>
            </a:r>
            <a:r>
              <a:rPr strike="sngStrike"/>
              <a:t>tower or other structure</a:t>
            </a:r>
            <a:r>
              <a:t> tool containing a beacon light to warn or guide </a:t>
            </a:r>
            <a:r>
              <a:rPr strike="sngStrike"/>
              <a:t>ships at sea</a:t>
            </a:r>
            <a:r>
              <a:t>developers.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5250" y="2000250"/>
            <a:ext cx="14033500" cy="971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What it tests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it tests for?</a:t>
            </a:r>
          </a:p>
        </p:txBody>
      </p:sp>
      <p:sp>
        <p:nvSpPr>
          <p:cNvPr id="305" name="App can load on offline/flaky connections…"/>
          <p:cNvSpPr txBox="1"/>
          <p:nvPr>
            <p:ph type="body" sz="half" idx="1"/>
          </p:nvPr>
        </p:nvSpPr>
        <p:spPr>
          <a:xfrm>
            <a:off x="1866223" y="3628617"/>
            <a:ext cx="7821633" cy="9207501"/>
          </a:xfrm>
          <a:prstGeom prst="rect">
            <a:avLst/>
          </a:prstGeom>
        </p:spPr>
        <p:txBody>
          <a:bodyPr/>
          <a:lstStyle/>
          <a:p>
            <a:pPr marL="0" indent="0" defTabSz="660400">
              <a:lnSpc>
                <a:spcPct val="100000"/>
              </a:lnSpc>
              <a:spcBef>
                <a:spcPts val="3600"/>
              </a:spcBef>
              <a:buSzTx/>
              <a:buNone/>
              <a:defRPr sz="3600"/>
            </a:pPr>
            <a:r>
              <a:t>App can load on offline/flaky connections</a:t>
            </a:r>
          </a:p>
          <a:p>
            <a:pPr marL="0" indent="0" defTabSz="660400">
              <a:lnSpc>
                <a:spcPct val="100000"/>
              </a:lnSpc>
              <a:spcBef>
                <a:spcPts val="3600"/>
              </a:spcBef>
              <a:buSzTx/>
              <a:buNone/>
              <a:defRPr sz="3600"/>
            </a:pPr>
            <a:r>
              <a:t>Site is progressively enhanced</a:t>
            </a:r>
          </a:p>
          <a:p>
            <a:pPr marL="0" indent="0" defTabSz="660400">
              <a:lnSpc>
                <a:spcPct val="100000"/>
              </a:lnSpc>
              <a:spcBef>
                <a:spcPts val="3600"/>
              </a:spcBef>
              <a:buSzTx/>
              <a:buNone/>
              <a:defRPr b="1" sz="3600">
                <a:latin typeface="+mj-lt"/>
                <a:ea typeface="+mj-ea"/>
                <a:cs typeface="+mj-cs"/>
                <a:sym typeface="Helvetica"/>
              </a:defRPr>
            </a:pPr>
            <a:r>
              <a:t>Page load performance is fast</a:t>
            </a:r>
          </a:p>
          <a:p>
            <a:pPr marL="0" indent="0" defTabSz="660400">
              <a:lnSpc>
                <a:spcPct val="100000"/>
              </a:lnSpc>
              <a:spcBef>
                <a:spcPts val="3600"/>
              </a:spcBef>
              <a:buSzTx/>
              <a:buNone/>
              <a:defRPr sz="3600"/>
            </a:pPr>
            <a:r>
              <a:t>Address Bar Matches Brand Colours</a:t>
            </a:r>
          </a:p>
          <a:p>
            <a:pPr marL="0" indent="0" defTabSz="660400">
              <a:lnSpc>
                <a:spcPct val="100000"/>
              </a:lnSpc>
              <a:spcBef>
                <a:spcPts val="3600"/>
              </a:spcBef>
              <a:buSzTx/>
              <a:buNone/>
              <a:defRPr sz="3600"/>
            </a:pPr>
            <a:r>
              <a:t>Avoids Application Cache</a:t>
            </a:r>
          </a:p>
          <a:p>
            <a:pPr marL="0" indent="0" defTabSz="660400">
              <a:lnSpc>
                <a:spcPct val="100000"/>
              </a:lnSpc>
              <a:spcBef>
                <a:spcPts val="3600"/>
              </a:spcBef>
              <a:buSzTx/>
              <a:buNone/>
              <a:defRPr b="1" sz="3600">
                <a:latin typeface="+mj-lt"/>
                <a:ea typeface="+mj-ea"/>
                <a:cs typeface="+mj-cs"/>
                <a:sym typeface="Helvetica"/>
              </a:defRPr>
            </a:pPr>
            <a:r>
              <a:t>Avoids console.time() In Its Own Scripts</a:t>
            </a:r>
          </a:p>
          <a:p>
            <a:pPr marL="0" indent="0" defTabSz="660400">
              <a:lnSpc>
                <a:spcPct val="100000"/>
              </a:lnSpc>
              <a:spcBef>
                <a:spcPts val="3600"/>
              </a:spcBef>
              <a:buSzTx/>
              <a:buNone/>
              <a:defRPr sz="3600"/>
            </a:pPr>
            <a:r>
              <a:t>Avoids Date.now() In Its Own Scripts</a:t>
            </a:r>
          </a:p>
          <a:p>
            <a:pPr marL="0" indent="0" defTabSz="660400">
              <a:lnSpc>
                <a:spcPct val="100000"/>
              </a:lnSpc>
              <a:spcBef>
                <a:spcPts val="3600"/>
              </a:spcBef>
              <a:buSzTx/>
              <a:buNone/>
              <a:defRPr sz="3600"/>
            </a:pPr>
            <a:r>
              <a:t>Avoids document.write()</a:t>
            </a:r>
          </a:p>
        </p:txBody>
      </p:sp>
      <p:sp>
        <p:nvSpPr>
          <p:cNvPr id="306" name="Avoids Requesting The Geolocation Permission On Page Load…"/>
          <p:cNvSpPr txBox="1"/>
          <p:nvPr/>
        </p:nvSpPr>
        <p:spPr>
          <a:xfrm>
            <a:off x="13771936" y="3628617"/>
            <a:ext cx="7821632" cy="92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94360">
              <a:spcBef>
                <a:spcPts val="3200"/>
              </a:spcBef>
              <a:defRPr sz="3240">
                <a:solidFill>
                  <a:srgbClr val="FFFFFF"/>
                </a:solidFill>
              </a:defRPr>
            </a:pPr>
            <a:r>
              <a:t>Avoids Requesting The Geolocation Permission On Page Load</a:t>
            </a:r>
          </a:p>
          <a:p>
            <a:pPr algn="l" defTabSz="594360">
              <a:spcBef>
                <a:spcPts val="3200"/>
              </a:spcBef>
              <a:defRPr b="1" sz="324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Uses Passive Event Listeners to Improve Scrolling Performance</a:t>
            </a:r>
          </a:p>
          <a:p>
            <a:pPr algn="l" defTabSz="594360">
              <a:spcBef>
                <a:spcPts val="3200"/>
              </a:spcBef>
              <a:defRPr b="1" sz="324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Uses HTTPS</a:t>
            </a:r>
          </a:p>
          <a:p>
            <a:pPr algn="l" defTabSz="594360">
              <a:spcBef>
                <a:spcPts val="3200"/>
              </a:spcBef>
              <a:defRPr sz="3240">
                <a:solidFill>
                  <a:srgbClr val="FFFFFF"/>
                </a:solidFill>
              </a:defRPr>
            </a:pPr>
            <a:r>
              <a:t>Unoptimised Images</a:t>
            </a:r>
          </a:p>
          <a:p>
            <a:pPr algn="l" defTabSz="594360">
              <a:spcBef>
                <a:spcPts val="3200"/>
              </a:spcBef>
              <a:defRPr b="1" sz="324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Avoids Web SQL</a:t>
            </a:r>
          </a:p>
          <a:p>
            <a:pPr algn="l" defTabSz="594360">
              <a:spcBef>
                <a:spcPts val="3200"/>
              </a:spcBef>
              <a:defRPr sz="3240">
                <a:solidFill>
                  <a:srgbClr val="FFFFFF"/>
                </a:solidFill>
              </a:defRPr>
            </a:pPr>
            <a:r>
              <a:t>Background and Foreground Colours Have Sufficient Contrast Ratio</a:t>
            </a:r>
          </a:p>
          <a:p>
            <a:pPr algn="l" defTabSz="594360">
              <a:spcBef>
                <a:spcPts val="3200"/>
              </a:spcBef>
              <a:defRPr b="1" sz="324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Buttons Have An Accessible Name</a:t>
            </a:r>
          </a:p>
          <a:p>
            <a:pPr algn="l" defTabSz="594360">
              <a:spcBef>
                <a:spcPts val="3200"/>
              </a:spcBef>
              <a:defRPr sz="3240">
                <a:solidFill>
                  <a:srgbClr val="FFFFFF"/>
                </a:solidFill>
              </a:defRPr>
            </a:pPr>
            <a:r>
              <a:t>Avoids Mutation Events In Its Own Scripts</a:t>
            </a:r>
          </a:p>
          <a:p>
            <a:pPr algn="l" defTabSz="594360">
              <a:spcBef>
                <a:spcPts val="3200"/>
              </a:spcBef>
              <a:defRPr b="1" sz="324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Avoids Old CSS Flexbox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Before"/>
          <p:cNvSpPr txBox="1"/>
          <p:nvPr/>
        </p:nvSpPr>
        <p:spPr>
          <a:xfrm>
            <a:off x="10297120" y="2534818"/>
            <a:ext cx="378976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Before </a:t>
            </a:r>
          </a:p>
        </p:txBody>
      </p:sp>
      <p:sp>
        <p:nvSpPr>
          <p:cNvPr id="311" name="After"/>
          <p:cNvSpPr txBox="1"/>
          <p:nvPr/>
        </p:nvSpPr>
        <p:spPr>
          <a:xfrm>
            <a:off x="10741967" y="7291451"/>
            <a:ext cx="2900066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After </a:t>
            </a:r>
          </a:p>
        </p:txBody>
      </p:sp>
      <p:pic>
        <p:nvPicPr>
          <p:cNvPr id="312" name="Screen Shot 2017-08-04 at 11.57.31.png" descr="Screen Shot 2017-08-04 at 11.57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4850" y="9173120"/>
            <a:ext cx="10274300" cy="146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Screen Shot 2017-08-04 at 11.59.08.png" descr="Screen Shot 2017-08-04 at 11.59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5150" y="4646414"/>
            <a:ext cx="10553700" cy="139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Lesson Lear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 Learnt</a:t>
            </a:r>
          </a:p>
        </p:txBody>
      </p:sp>
      <p:sp>
        <p:nvSpPr>
          <p:cNvPr id="316" name="You can use the official chrome extension to try in app and by pass login.…"/>
          <p:cNvSpPr txBox="1"/>
          <p:nvPr>
            <p:ph type="body" sz="half" idx="1"/>
          </p:nvPr>
        </p:nvSpPr>
        <p:spPr>
          <a:xfrm>
            <a:off x="1688423" y="4060417"/>
            <a:ext cx="11007844" cy="629106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500"/>
              </a:spcBef>
              <a:buSzTx/>
              <a:buNone/>
              <a:defRPr sz="4500"/>
            </a:pPr>
            <a:r>
              <a:t>You can use the official chrome extension to try in app and by pass login.</a:t>
            </a:r>
          </a:p>
          <a:p>
            <a:pPr marL="0" indent="0">
              <a:lnSpc>
                <a:spcPct val="100000"/>
              </a:lnSpc>
              <a:spcBef>
                <a:spcPts val="4500"/>
              </a:spcBef>
              <a:buSzTx/>
              <a:buNone/>
              <a:defRPr sz="4500"/>
            </a:pPr>
            <a:r>
              <a:t>Images will lower your score.</a:t>
            </a:r>
            <a:br/>
            <a:br/>
            <a:r>
              <a:t>Theres a github bot for pull requests</a:t>
            </a:r>
            <a:br/>
            <a:br/>
            <a:r>
              <a:t>Its a guide not  a set of rules.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29867" y="5645995"/>
            <a:ext cx="10035397" cy="4405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Firebase"/>
          <p:cNvSpPr txBox="1"/>
          <p:nvPr>
            <p:ph type="title"/>
          </p:nvPr>
        </p:nvSpPr>
        <p:spPr>
          <a:xfrm>
            <a:off x="1032237" y="952500"/>
            <a:ext cx="21005801" cy="2286000"/>
          </a:xfrm>
          <a:prstGeom prst="rect">
            <a:avLst/>
          </a:prstGeom>
        </p:spPr>
        <p:txBody>
          <a:bodyPr/>
          <a:lstStyle/>
          <a:p>
            <a:pPr/>
            <a:r>
              <a:t>Firebase</a:t>
            </a:r>
          </a:p>
        </p:txBody>
      </p:sp>
      <p:sp>
        <p:nvSpPr>
          <p:cNvPr id="322" name="userTable.orderByChild('fingerPrintId').equalTo(fingerPrintId).once 'value', (snapshot) =&gt;…"/>
          <p:cNvSpPr txBox="1"/>
          <p:nvPr>
            <p:ph type="body" sz="half" idx="1"/>
          </p:nvPr>
        </p:nvSpPr>
        <p:spPr>
          <a:xfrm>
            <a:off x="1132124" y="5215856"/>
            <a:ext cx="10609989" cy="7814726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userTable.</a:t>
            </a:r>
            <a:r>
              <a:rPr>
                <a:solidFill>
                  <a:srgbClr val="DCDCAA"/>
                </a:solidFill>
              </a:rPr>
              <a:t>orderByChild</a:t>
            </a:r>
            <a:r>
              <a:t>(</a:t>
            </a:r>
            <a:r>
              <a:rPr>
                <a:solidFill>
                  <a:srgbClr val="CE9178"/>
                </a:solidFill>
              </a:rPr>
              <a:t>'fingerPrintId'</a:t>
            </a:r>
            <a:r>
              <a:t>).</a:t>
            </a:r>
            <a:r>
              <a:rPr>
                <a:solidFill>
                  <a:srgbClr val="DCDCAA"/>
                </a:solidFill>
              </a:rPr>
              <a:t>equalTo</a:t>
            </a:r>
            <a:r>
              <a:t>(fingerPrintId).</a:t>
            </a:r>
            <a:r>
              <a:rPr>
                <a:solidFill>
                  <a:srgbClr val="DCDCAA"/>
                </a:solidFill>
              </a:rPr>
              <a:t>once</a:t>
            </a:r>
            <a:r>
              <a:t> </a:t>
            </a:r>
            <a:r>
              <a:rPr>
                <a:solidFill>
                  <a:srgbClr val="CE9178"/>
                </a:solidFill>
              </a:rPr>
              <a:t>'value'</a:t>
            </a:r>
            <a:r>
              <a:t>, </a:t>
            </a:r>
            <a:r>
              <a:rPr>
                <a:solidFill>
                  <a:srgbClr val="9CDCFE"/>
                </a:solidFill>
              </a:rPr>
              <a:t>(snapshot)</a:t>
            </a:r>
            <a:r>
              <a:t> </a:t>
            </a:r>
            <a:r>
              <a:rPr>
                <a:solidFill>
                  <a:srgbClr val="569CD6"/>
                </a:solidFill>
              </a:rPr>
              <a:t>=&gt;</a:t>
            </a:r>
          </a:p>
          <a:p>
            <a:pPr lvl="3" marL="0" indent="68580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9CDCFE"/>
                </a:solidFill>
              </a:rPr>
              <a:t>userData</a:t>
            </a:r>
            <a:r>
              <a:t> = snapshot.</a:t>
            </a:r>
            <a:r>
              <a:rPr>
                <a:solidFill>
                  <a:srgbClr val="DCDCAA"/>
                </a:solidFill>
              </a:rPr>
              <a:t>val</a:t>
            </a:r>
            <a:r>
              <a:t>()</a:t>
            </a:r>
          </a:p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lvl="3" marL="0" indent="68580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586C0"/>
                </a:solidFill>
              </a:rPr>
              <a:t>if</a:t>
            </a:r>
            <a:r>
              <a:t> userData</a:t>
            </a:r>
          </a:p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lvl="1" marL="0" indent="22860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9CDCFE"/>
                </a:solidFill>
              </a:rPr>
              <a:t>firebaseUserKey</a:t>
            </a:r>
            <a:r>
              <a:t> = </a:t>
            </a:r>
            <a:r>
              <a:rPr>
                <a:solidFill>
                  <a:srgbClr val="4EC9B0"/>
                </a:solidFill>
              </a:rPr>
              <a:t>Object</a:t>
            </a:r>
            <a:r>
              <a:t>.</a:t>
            </a:r>
            <a:r>
              <a:rPr>
                <a:solidFill>
                  <a:srgbClr val="DCDCAA"/>
                </a:solidFill>
              </a:rPr>
              <a:t>keys</a:t>
            </a:r>
            <a:r>
              <a:t>(snapshot.</a:t>
            </a:r>
            <a:r>
              <a:rPr>
                <a:solidFill>
                  <a:srgbClr val="DCDCAA"/>
                </a:solidFill>
              </a:rPr>
              <a:t>val</a:t>
            </a:r>
            <a:r>
              <a:t>())[</a:t>
            </a:r>
            <a:r>
              <a:rPr>
                <a:solidFill>
                  <a:srgbClr val="B5CEA8"/>
                </a:solidFill>
              </a:rPr>
              <a:t>0</a:t>
            </a:r>
            <a:r>
              <a:t>]</a:t>
            </a:r>
          </a:p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>
                <a:solidFill>
                  <a:srgbClr val="9CDCFE"/>
                </a:solidFill>
              </a:rPr>
              <a:t>data</a:t>
            </a:r>
            <a:r>
              <a:t> =</a:t>
            </a:r>
          </a:p>
          <a:p>
            <a:pPr lvl="2" marL="0" indent="45720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>
                <a:solidFill>
                  <a:srgbClr val="9CDCFE"/>
                </a:solidFill>
              </a:rPr>
              <a:t>lastVisitTime</a:t>
            </a:r>
            <a:r>
              <a:t>: app.utility.</a:t>
            </a:r>
            <a:r>
              <a:rPr>
                <a:solidFill>
                  <a:srgbClr val="DCDCAA"/>
                </a:solidFill>
              </a:rPr>
              <a:t>getTime</a:t>
            </a:r>
            <a:r>
              <a:t>()</a:t>
            </a:r>
          </a:p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</a:t>
            </a:r>
            <a:r>
              <a:rPr>
                <a:solidFill>
                  <a:srgbClr val="9CDCFE"/>
                </a:solidFill>
              </a:rPr>
              <a:t>lastVisitDate</a:t>
            </a:r>
            <a:r>
              <a:t>: app.utility.</a:t>
            </a:r>
            <a:r>
              <a:rPr>
                <a:solidFill>
                  <a:srgbClr val="DCDCAA"/>
                </a:solidFill>
              </a:rPr>
              <a:t>getDate</a:t>
            </a:r>
            <a:r>
              <a:t>()</a:t>
            </a:r>
          </a:p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@</a:t>
            </a:r>
            <a:r>
              <a:rPr>
                <a:solidFill>
                  <a:srgbClr val="DCDCAA"/>
                </a:solidFill>
              </a:rPr>
              <a:t>updateUser</a:t>
            </a:r>
            <a:r>
              <a:t>(data,firebaseUserKey)</a:t>
            </a:r>
          </a:p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586C0"/>
                </a:solidFill>
              </a:rPr>
              <a:t>else</a:t>
            </a:r>
          </a:p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lvl="2" marL="0" indent="45720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@</a:t>
            </a:r>
            <a:r>
              <a:rPr>
                <a:solidFill>
                  <a:srgbClr val="DCDCAA"/>
                </a:solidFill>
              </a:rPr>
              <a:t>setUser</a:t>
            </a:r>
            <a:r>
              <a:t>(fingerPrintId)</a:t>
            </a:r>
          </a:p>
          <a:p>
            <a:pPr marL="0" indent="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lvl="1" marL="0" indent="228600" defTabSz="457200">
              <a:lnSpc>
                <a:spcPts val="4200"/>
              </a:lnSpc>
              <a:buSzTx/>
              <a:buNone/>
              <a:defRPr sz="2000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solidFill>
                  <a:srgbClr val="C586C0"/>
                </a:solidFill>
              </a:rPr>
              <a:t>return</a:t>
            </a:r>
          </a:p>
        </p:txBody>
      </p:sp>
      <p:pic>
        <p:nvPicPr>
          <p:cNvPr id="323" name="Screen Shot 2017-08-04 at 13.37.33.png" descr="Screen Shot 2017-08-04 at 13.37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6357" y="5327772"/>
            <a:ext cx="10012687" cy="2960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Screen Shot 2017-08-04 at 13.41.13.png" descr="Screen Shot 2017-08-04 at 13.41.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02005" y="8755382"/>
            <a:ext cx="3733801" cy="229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" name="Name: Robert James Gabriel Age: 24 Position: Software Engineer at Teamwork.com…"/>
          <p:cNvSpPr txBox="1"/>
          <p:nvPr>
            <p:ph type="ctrTitle"/>
          </p:nvPr>
        </p:nvSpPr>
        <p:spPr>
          <a:xfrm>
            <a:off x="1295173" y="2072878"/>
            <a:ext cx="14215666" cy="9570244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40000"/>
              </a:lnSpc>
              <a:defRPr b="0" sz="480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Name:</a:t>
            </a:r>
            <a:r>
              <a:t> Robert James Gabriel</a:t>
            </a:r>
            <a:br/>
            <a:r>
              <a:rPr b="1">
                <a:latin typeface="+mj-lt"/>
                <a:ea typeface="+mj-ea"/>
                <a:cs typeface="+mj-cs"/>
                <a:sym typeface="Helvetica"/>
              </a:rPr>
              <a:t>Age:</a:t>
            </a:r>
            <a:r>
              <a:t> 24</a:t>
            </a:r>
            <a:br/>
            <a:r>
              <a:rPr b="1">
                <a:latin typeface="+mj-lt"/>
                <a:ea typeface="+mj-ea"/>
                <a:cs typeface="+mj-cs"/>
                <a:sym typeface="Helvetica"/>
              </a:rPr>
              <a:t>Position:</a:t>
            </a:r>
            <a:r>
              <a:t> Software Engineer at Teamwork.com</a:t>
            </a:r>
          </a:p>
          <a:p>
            <a:pPr>
              <a:lnSpc>
                <a:spcPct val="140000"/>
              </a:lnSpc>
              <a:defRPr b="0" sz="480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Tabs vs Spaces: </a:t>
            </a:r>
            <a:r>
              <a:t>Tabs.</a:t>
            </a:r>
            <a:br/>
            <a:r>
              <a:rPr b="1">
                <a:latin typeface="+mj-lt"/>
                <a:ea typeface="+mj-ea"/>
                <a:cs typeface="+mj-cs"/>
                <a:sym typeface="Helvetica"/>
              </a:rPr>
              <a:t>Github/Twitter:</a:t>
            </a:r>
            <a:r>
              <a:t> RobertJGabriel</a:t>
            </a:r>
          </a:p>
          <a:p>
            <a:pPr>
              <a:lnSpc>
                <a:spcPct val="140000"/>
              </a:lnSpc>
              <a:defRPr b="0" sz="480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Favourite Area:</a:t>
            </a:r>
            <a:r>
              <a:t> Web Apps and Machine Learning</a:t>
            </a:r>
          </a:p>
          <a:p>
            <a:pPr>
              <a:lnSpc>
                <a:spcPct val="140000"/>
              </a:lnSpc>
              <a:defRPr sz="4800"/>
            </a:pPr>
            <a:r>
              <a:t>Website: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robertgabriel.ninja</a:t>
            </a:r>
          </a:p>
        </p:txBody>
      </p:sp>
      <p:grpSp>
        <p:nvGrpSpPr>
          <p:cNvPr id="126" name="Image"/>
          <p:cNvGrpSpPr/>
          <p:nvPr/>
        </p:nvGrpSpPr>
        <p:grpSpPr>
          <a:xfrm>
            <a:off x="17476251" y="4752611"/>
            <a:ext cx="4134579" cy="4210779"/>
            <a:chOff x="0" y="0"/>
            <a:chExt cx="4134578" cy="4210778"/>
          </a:xfrm>
        </p:grpSpPr>
        <p:pic>
          <p:nvPicPr>
            <p:cNvPr id="12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880579" cy="38805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4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134579" cy="421077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Jumia sees 33% increase in conversion rate, 12X more users on PWA"/>
          <p:cNvSpPr txBox="1"/>
          <p:nvPr>
            <p:ph type="ctrTitle"/>
          </p:nvPr>
        </p:nvSpPr>
        <p:spPr>
          <a:xfrm>
            <a:off x="1054977" y="3011629"/>
            <a:ext cx="22274047" cy="7692742"/>
          </a:xfrm>
          <a:prstGeom prst="rect">
            <a:avLst/>
          </a:prstGeom>
        </p:spPr>
        <p:txBody>
          <a:bodyPr/>
          <a:lstStyle>
            <a:lvl1pPr algn="ctr" defTabSz="709930">
              <a:defRPr sz="12384"/>
            </a:lvl1pPr>
          </a:lstStyle>
          <a:p>
            <a:pPr/>
            <a:r>
              <a:t>Jumia sees 33% increase in conversion rate, 12X more users on PWA</a:t>
            </a:r>
          </a:p>
        </p:txBody>
      </p:sp>
      <p:sp>
        <p:nvSpPr>
          <p:cNvPr id="329" name="33% higher conversion rate     50% lower bounce rate    12X more users versus native apps (Android &amp; IOS)…"/>
          <p:cNvSpPr txBox="1"/>
          <p:nvPr/>
        </p:nvSpPr>
        <p:spPr>
          <a:xfrm>
            <a:off x="2578893" y="10078386"/>
            <a:ext cx="19226214" cy="1496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30200">
              <a:lnSpc>
                <a:spcPct val="160000"/>
              </a:lnSpc>
              <a:defRPr b="1" sz="25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33% higher conversion rate     50% lower bounce rate    12X more users versus native apps (Android &amp; IOS)     </a:t>
            </a:r>
          </a:p>
          <a:p>
            <a:pPr defTabSz="330200">
              <a:lnSpc>
                <a:spcPct val="160000"/>
              </a:lnSpc>
              <a:defRPr b="1" sz="25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5X less data used          2X less data to complete first transaction.             25X less device storage required</a:t>
            </a:r>
          </a:p>
          <a:p>
            <a:pPr defTabSz="330200">
              <a:lnSpc>
                <a:spcPct val="160000"/>
              </a:lnSpc>
              <a:defRPr b="1" sz="25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330200">
              <a:lnSpc>
                <a:spcPct val="160000"/>
              </a:lnSpc>
              <a:defRPr b="1" sz="25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o Far"/>
          <p:cNvSpPr txBox="1"/>
          <p:nvPr>
            <p:ph type="ctrTitle"/>
          </p:nvPr>
        </p:nvSpPr>
        <p:spPr>
          <a:xfrm>
            <a:off x="1778000" y="1371992"/>
            <a:ext cx="20828000" cy="1320333"/>
          </a:xfrm>
          <a:prstGeom prst="rect">
            <a:avLst/>
          </a:prstGeom>
        </p:spPr>
        <p:txBody>
          <a:bodyPr/>
          <a:lstStyle/>
          <a:p>
            <a:pPr/>
            <a:r>
              <a:t>So Far</a:t>
            </a:r>
          </a:p>
        </p:txBody>
      </p:sp>
      <p:sp>
        <p:nvSpPr>
          <p:cNvPr id="334" name="Time on page up 5.8%.…"/>
          <p:cNvSpPr txBox="1"/>
          <p:nvPr>
            <p:ph type="subTitle" sz="half" idx="1"/>
          </p:nvPr>
        </p:nvSpPr>
        <p:spPr>
          <a:xfrm>
            <a:off x="1778000" y="3982034"/>
            <a:ext cx="20828000" cy="4681881"/>
          </a:xfrm>
          <a:prstGeom prst="rect">
            <a:avLst/>
          </a:prstGeom>
        </p:spPr>
        <p:txBody>
          <a:bodyPr/>
          <a:lstStyle/>
          <a:p>
            <a:pPr marL="631873" indent="-631873" algn="l" defTabSz="635634">
              <a:lnSpc>
                <a:spcPct val="140000"/>
              </a:lnSpc>
              <a:buSzPct val="100000"/>
              <a:buAutoNum type="arabicPeriod" startAt="1"/>
              <a:defRPr sz="3696">
                <a:solidFill>
                  <a:srgbClr val="FFFFFF"/>
                </a:solidFill>
              </a:defRPr>
            </a:pPr>
            <a:r>
              <a:t>Time on page up 5.8%.            </a:t>
            </a:r>
          </a:p>
          <a:p>
            <a:pPr marL="631873" indent="-631873" algn="l" defTabSz="635634">
              <a:lnSpc>
                <a:spcPct val="140000"/>
              </a:lnSpc>
              <a:buSzPct val="100000"/>
              <a:buAutoNum type="arabicPeriod" startAt="1"/>
              <a:defRPr sz="3696">
                <a:solidFill>
                  <a:srgbClr val="FFFFFF"/>
                </a:solidFill>
              </a:defRPr>
            </a:pPr>
            <a:r>
              <a:t>2X less data used</a:t>
            </a:r>
          </a:p>
          <a:p>
            <a:pPr marL="631873" indent="-631873" algn="l" defTabSz="635634">
              <a:lnSpc>
                <a:spcPct val="140000"/>
              </a:lnSpc>
              <a:buSzPct val="100000"/>
              <a:buAutoNum type="arabicPeriod" startAt="1"/>
              <a:defRPr sz="3696">
                <a:solidFill>
                  <a:srgbClr val="FFFFFF"/>
                </a:solidFill>
              </a:defRPr>
            </a:pPr>
            <a:r>
              <a:t>1.3X less data to complete first transaction.       </a:t>
            </a:r>
          </a:p>
          <a:p>
            <a:pPr marL="631873" indent="-631873" algn="l" defTabSz="635634">
              <a:lnSpc>
                <a:spcPct val="140000"/>
              </a:lnSpc>
              <a:buSzPct val="100000"/>
              <a:buAutoNum type="arabicPeriod" startAt="1"/>
              <a:defRPr sz="3696">
                <a:solidFill>
                  <a:srgbClr val="FFFFFF"/>
                </a:solidFill>
              </a:defRPr>
            </a:pPr>
            <a:r>
              <a:t>Sessions up 4.6%.                   </a:t>
            </a:r>
          </a:p>
          <a:p>
            <a:pPr marL="631873" indent="-631873" algn="l" defTabSz="635634">
              <a:lnSpc>
                <a:spcPct val="140000"/>
              </a:lnSpc>
              <a:buSzPct val="100000"/>
              <a:buAutoNum type="arabicPeriod" startAt="1"/>
              <a:defRPr sz="3696">
                <a:solidFill>
                  <a:srgbClr val="FFFFFF"/>
                </a:solidFill>
              </a:defRPr>
            </a:pPr>
            <a:r>
              <a:t>Users up 3.1%</a:t>
            </a:r>
          </a:p>
          <a:p>
            <a:pPr marL="631873" indent="-631873" algn="l" defTabSz="635634">
              <a:lnSpc>
                <a:spcPct val="140000"/>
              </a:lnSpc>
              <a:buSzPct val="100000"/>
              <a:buAutoNum type="arabicPeriod" startAt="1"/>
              <a:defRPr sz="3696">
                <a:solidFill>
                  <a:srgbClr val="FFFFFF"/>
                </a:solidFill>
              </a:defRPr>
            </a:pPr>
            <a:r>
              <a:t>60% of signups follow Teamwork Desk landing page, Integrations then signup.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hank You"/>
          <p:cNvSpPr txBox="1"/>
          <p:nvPr/>
        </p:nvSpPr>
        <p:spPr>
          <a:xfrm>
            <a:off x="12192000" y="2957009"/>
            <a:ext cx="495865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Thank You </a:t>
            </a:r>
          </a:p>
        </p:txBody>
      </p:sp>
      <p:pic>
        <p:nvPicPr>
          <p:cNvPr id="337" name="giphy-downsized (3).gif" descr="giphy-downsized (3)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9809" y="4988773"/>
            <a:ext cx="10304382" cy="577045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You can see everything in more detail at robertgabriel.ninja/pwa"/>
          <p:cNvSpPr txBox="1"/>
          <p:nvPr>
            <p:ph type="ctrTitle"/>
          </p:nvPr>
        </p:nvSpPr>
        <p:spPr>
          <a:xfrm>
            <a:off x="4636692" y="11669997"/>
            <a:ext cx="15110616" cy="1803401"/>
          </a:xfrm>
          <a:prstGeom prst="rect">
            <a:avLst/>
          </a:prstGeom>
        </p:spPr>
        <p:txBody>
          <a:bodyPr anchor="ctr"/>
          <a:lstStyle>
            <a:lvl1pPr defTabSz="709930">
              <a:lnSpc>
                <a:spcPct val="140000"/>
              </a:lnSpc>
              <a:defRPr b="0" sz="4128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You can see everything in more detail at robertgabriel.ninja/pwa</a:t>
            </a:r>
            <a:endParaRPr sz="1032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“Progressive Web Apps blur the line between Web content and apps but they keep the strengths of the Web.”"/>
          <p:cNvSpPr txBox="1"/>
          <p:nvPr>
            <p:ph type="ctrTitle"/>
          </p:nvPr>
        </p:nvSpPr>
        <p:spPr>
          <a:xfrm>
            <a:off x="1778000" y="3155733"/>
            <a:ext cx="20828000" cy="4648201"/>
          </a:xfrm>
          <a:prstGeom prst="rect">
            <a:avLst/>
          </a:prstGeom>
        </p:spPr>
        <p:txBody>
          <a:bodyPr/>
          <a:lstStyle/>
          <a:p>
            <a:pPr algn="ctr" defTabSz="676909">
              <a:defRPr sz="5904"/>
            </a:pPr>
            <a:r>
              <a:rPr>
                <a:solidFill>
                  <a:srgbClr val="DCDEE0"/>
                </a:solidFill>
              </a:rPr>
              <a:t> </a:t>
            </a:r>
            <a:r>
              <a:rPr sz="11808">
                <a:solidFill>
                  <a:srgbClr val="DCDEE0"/>
                </a:solidFill>
              </a:rPr>
              <a:t>“</a:t>
            </a:r>
            <a:r>
              <a:t>Progressive Web Apps blur the line between Web content and apps but they keep the strengths of the Web.</a:t>
            </a:r>
            <a:r>
              <a:rPr sz="11808">
                <a:solidFill>
                  <a:srgbClr val="DCDEE0"/>
                </a:solidFill>
              </a:rPr>
              <a:t>”</a:t>
            </a:r>
          </a:p>
        </p:txBody>
      </p:sp>
      <p:sp>
        <p:nvSpPr>
          <p:cNvPr id="129" name="Alex Russell"/>
          <p:cNvSpPr txBox="1"/>
          <p:nvPr>
            <p:ph type="subTitle" sz="quarter" idx="1"/>
          </p:nvPr>
        </p:nvSpPr>
        <p:spPr>
          <a:xfrm>
            <a:off x="1778000" y="8124457"/>
            <a:ext cx="20828000" cy="1587501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Alex Russell</a:t>
            </a:r>
          </a:p>
        </p:txBody>
      </p:sp>
      <p:sp>
        <p:nvSpPr>
          <p:cNvPr id="130" name="Technical Lead at Google for PWA’s"/>
          <p:cNvSpPr txBox="1"/>
          <p:nvPr/>
        </p:nvSpPr>
        <p:spPr>
          <a:xfrm>
            <a:off x="1778000" y="10032481"/>
            <a:ext cx="20828000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1"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b="1"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Technical Lead at Google for PWA’s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WA.png" descr="PW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53239" y="5613400"/>
            <a:ext cx="4558934" cy="3430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Progressive Web Apps are user experiences that have the reach of the web…"/>
          <p:cNvSpPr txBox="1"/>
          <p:nvPr>
            <p:ph type="ctrTitle"/>
          </p:nvPr>
        </p:nvSpPr>
        <p:spPr>
          <a:xfrm>
            <a:off x="1269197" y="2543520"/>
            <a:ext cx="14215667" cy="9570244"/>
          </a:xfrm>
          <a:prstGeom prst="rect">
            <a:avLst/>
          </a:prstGeom>
        </p:spPr>
        <p:txBody>
          <a:bodyPr anchor="ctr"/>
          <a:lstStyle/>
          <a:p>
            <a:pPr defTabSz="808990">
              <a:lnSpc>
                <a:spcPct val="14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t>Progressive Web Apps are user experiences that have the reach of the web</a:t>
            </a:r>
          </a:p>
          <a:p>
            <a:pPr defTabSz="808990">
              <a:lnSpc>
                <a:spcPct val="14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</a:p>
          <a:p>
            <a:pPr defTabSz="808990">
              <a:lnSpc>
                <a:spcPct val="14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  <a:hlinkClick r:id="rId4" invalidUrl="" action="" tgtFrame="" tooltip="" history="1" highlightClick="0" endSnd="0"/>
              </a:rPr>
              <a:t>Reliable</a:t>
            </a:r>
            <a:r>
              <a:t> - Load instantly even in uncertain network conditions.</a:t>
            </a:r>
          </a:p>
          <a:p>
            <a:pPr defTabSz="808990">
              <a:lnSpc>
                <a:spcPct val="14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  <a:hlinkClick r:id="rId5" invalidUrl="" action="" tgtFrame="" tooltip="" history="1" highlightClick="0" endSnd="0"/>
              </a:rPr>
              <a:t>Fast</a:t>
            </a:r>
            <a:r>
              <a:t> - Respond quickly to user interactions with silky smooth animations and no janky scrolling.</a:t>
            </a:r>
          </a:p>
          <a:p>
            <a:pPr defTabSz="808990">
              <a:lnSpc>
                <a:spcPct val="14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  <a:hlinkClick r:id="rId6" invalidUrl="" action="" tgtFrame="" tooltip="" history="1" highlightClick="0" endSnd="0"/>
              </a:rPr>
              <a:t>Engaging</a:t>
            </a:r>
            <a:r>
              <a:t> - Feel like a natural app on the device, with an immersive user experience.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WA.png" descr="PW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74918" y="5142757"/>
            <a:ext cx="4558934" cy="343048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Progressive…"/>
          <p:cNvSpPr txBox="1"/>
          <p:nvPr>
            <p:ph type="ctrTitle"/>
          </p:nvPr>
        </p:nvSpPr>
        <p:spPr>
          <a:xfrm>
            <a:off x="2264716" y="2543520"/>
            <a:ext cx="14215666" cy="9570244"/>
          </a:xfrm>
          <a:prstGeom prst="rect">
            <a:avLst/>
          </a:prstGeom>
        </p:spPr>
        <p:txBody>
          <a:bodyPr anchor="ctr"/>
          <a:lstStyle/>
          <a:p>
            <a:pPr defTabSz="808990">
              <a:lnSpc>
                <a:spcPct val="15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Progressive</a:t>
            </a:r>
          </a:p>
          <a:p>
            <a:pPr defTabSz="808990">
              <a:lnSpc>
                <a:spcPct val="15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Responsive</a:t>
            </a:r>
          </a:p>
          <a:p>
            <a:pPr defTabSz="808990">
              <a:lnSpc>
                <a:spcPct val="15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Connectivity independent</a:t>
            </a:r>
          </a:p>
          <a:p>
            <a:pPr defTabSz="808990">
              <a:lnSpc>
                <a:spcPct val="15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App-like</a:t>
            </a:r>
          </a:p>
          <a:p>
            <a:pPr defTabSz="808990">
              <a:lnSpc>
                <a:spcPct val="15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FreshSafe</a:t>
            </a:r>
          </a:p>
          <a:p>
            <a:pPr defTabSz="808990">
              <a:lnSpc>
                <a:spcPct val="15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Discoverable</a:t>
            </a:r>
          </a:p>
          <a:p>
            <a:pPr defTabSz="808990">
              <a:lnSpc>
                <a:spcPct val="15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Reengage-able</a:t>
            </a:r>
            <a:r>
              <a:t> </a:t>
            </a:r>
          </a:p>
          <a:p>
            <a:pPr defTabSz="808990">
              <a:lnSpc>
                <a:spcPct val="15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Installable</a:t>
            </a:r>
          </a:p>
          <a:p>
            <a:pPr defTabSz="808990">
              <a:lnSpc>
                <a:spcPct val="150000"/>
              </a:lnSpc>
              <a:defRPr b="0" sz="4704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Linkable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anifest"/>
          <p:cNvSpPr txBox="1"/>
          <p:nvPr>
            <p:ph type="title"/>
          </p:nvPr>
        </p:nvSpPr>
        <p:spPr>
          <a:xfrm>
            <a:off x="1689100" y="1041061"/>
            <a:ext cx="21005800" cy="1376168"/>
          </a:xfrm>
          <a:prstGeom prst="rect">
            <a:avLst/>
          </a:prstGeom>
        </p:spPr>
        <p:txBody>
          <a:bodyPr/>
          <a:lstStyle/>
          <a:p>
            <a:pPr/>
            <a:r>
              <a:t>Manifest </a:t>
            </a:r>
          </a:p>
        </p:txBody>
      </p:sp>
      <p:sp>
        <p:nvSpPr>
          <p:cNvPr id="141" name="{…"/>
          <p:cNvSpPr txBox="1"/>
          <p:nvPr>
            <p:ph type="body" sz="half" idx="1"/>
          </p:nvPr>
        </p:nvSpPr>
        <p:spPr>
          <a:xfrm>
            <a:off x="1689100" y="2942667"/>
            <a:ext cx="10007600" cy="9811866"/>
          </a:xfrm>
          <a:prstGeom prst="rect">
            <a:avLst/>
          </a:prstGeom>
        </p:spPr>
        <p:txBody>
          <a:bodyPr/>
          <a:lstStyle/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{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"short_name": "Desk",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"name": "Teamwork Desk Login",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"background_color": "#fafafa",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"theme_color": "#65d656",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"display": "standalone",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"orientation": "portrait",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"scope": "./",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"gcm_user_visible_only": true,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"gcm_sender_id": "xxxxx",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"applicationServerKey":"",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],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"start_url": "https://walle.teamworkops.com/login",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"description": “"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"prefer_related_applications": true,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"related_applications": [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{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"platform": "play",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"id": "com.teamwork.mobile.desk"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}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]</a:t>
            </a:r>
          </a:p>
          <a:p>
            <a:pPr marL="0" indent="0" defTabSz="330200">
              <a:lnSpc>
                <a:spcPct val="140000"/>
              </a:lnSpc>
              <a:spcBef>
                <a:spcPts val="0"/>
              </a:spcBef>
              <a:buSzTx/>
              <a:buNone/>
              <a:defRPr b="1" sz="216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</p:txBody>
      </p:sp>
      <p:pic>
        <p:nvPicPr>
          <p:cNvPr id="142" name="launchapp.gif" descr="launchapp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41405" y="4155912"/>
            <a:ext cx="9791590" cy="5810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creen Shot 2017-08-04 at 11.24.45.png" descr="Screen Shot 2017-08-04 at 11.24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55775" y="-687"/>
            <a:ext cx="12941301" cy="641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Screen Shot 2017-08-04 at 11.24.55.png" descr="Screen Shot 2017-08-04 at 11.24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874825" y="6408773"/>
            <a:ext cx="12979401" cy="640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Screen Shot 2017-08-04 at 11.26.49.png" descr="Screen Shot 2017-08-04 at 11.26.4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98435" y="6396073"/>
            <a:ext cx="12966701" cy="642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creen Shot 2017-08-04 at 11.27.26.png" descr="Screen Shot 2017-08-04 at 11.27.2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85735" y="-19737"/>
            <a:ext cx="12992101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rvice Worker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Service Workers</a:t>
            </a:r>
          </a:p>
        </p:txBody>
      </p:sp>
      <p:sp>
        <p:nvSpPr>
          <p:cNvPr id="154" name="“In short, a service worker is an asynchronous background thread that takes control of all network requests in a page, acting as a proxy.”"/>
          <p:cNvSpPr txBox="1"/>
          <p:nvPr>
            <p:ph type="subTitle" sz="quarter" idx="1"/>
          </p:nvPr>
        </p:nvSpPr>
        <p:spPr>
          <a:xfrm>
            <a:off x="1778000" y="7571532"/>
            <a:ext cx="20828000" cy="1587501"/>
          </a:xfrm>
          <a:prstGeom prst="rect">
            <a:avLst/>
          </a:prstGeom>
        </p:spPr>
        <p:txBody>
          <a:bodyPr/>
          <a:lstStyle>
            <a:lvl1pPr defTabSz="470534">
              <a:defRPr b="1" sz="478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“In short, a service worker is an asynchronous background thread that takes control of all network requests in a page, acting as a proxy.”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alphaModFix amt="44606"/>
            <a:extLst/>
          </a:blip>
          <a:stretch>
            <a:fillRect/>
          </a:stretch>
        </p:blipFill>
        <p:spPr>
          <a:xfrm>
            <a:off x="12129658" y="821894"/>
            <a:ext cx="836509" cy="852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5">
            <a:alphaModFix amt="48545"/>
            <a:extLst/>
          </a:blip>
          <a:stretch>
            <a:fillRect/>
          </a:stretch>
        </p:blipFill>
        <p:spPr>
          <a:xfrm>
            <a:off x="3396354" y="1669817"/>
            <a:ext cx="1071006" cy="10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6">
            <a:alphaModFix amt="50000"/>
            <a:extLst/>
          </a:blip>
          <a:stretch>
            <a:fillRect/>
          </a:stretch>
        </p:blipFill>
        <p:spPr>
          <a:xfrm>
            <a:off x="19445868" y="4429207"/>
            <a:ext cx="1071007" cy="1071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7">
            <a:alphaModFix amt="50889"/>
            <a:extLst/>
          </a:blip>
          <a:stretch>
            <a:fillRect/>
          </a:stretch>
        </p:blipFill>
        <p:spPr>
          <a:xfrm>
            <a:off x="1290974" y="5200205"/>
            <a:ext cx="836510" cy="892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nstalling"/>
          <p:cNvSpPr/>
          <p:nvPr/>
        </p:nvSpPr>
        <p:spPr>
          <a:xfrm>
            <a:off x="5609952" y="6218490"/>
            <a:ext cx="3571730" cy="1279020"/>
          </a:xfrm>
          <a:prstGeom prst="roundRect">
            <a:avLst>
              <a:gd name="adj" fmla="val 14894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Installing</a:t>
            </a:r>
          </a:p>
        </p:txBody>
      </p:sp>
      <p:sp>
        <p:nvSpPr>
          <p:cNvPr id="163" name="Error"/>
          <p:cNvSpPr/>
          <p:nvPr/>
        </p:nvSpPr>
        <p:spPr>
          <a:xfrm>
            <a:off x="10406136" y="3560934"/>
            <a:ext cx="3571729" cy="1279020"/>
          </a:xfrm>
          <a:prstGeom prst="roundRect">
            <a:avLst>
              <a:gd name="adj" fmla="val 14894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Error</a:t>
            </a:r>
          </a:p>
        </p:txBody>
      </p:sp>
      <p:sp>
        <p:nvSpPr>
          <p:cNvPr id="164" name="Activated"/>
          <p:cNvSpPr/>
          <p:nvPr/>
        </p:nvSpPr>
        <p:spPr>
          <a:xfrm>
            <a:off x="10406136" y="8277962"/>
            <a:ext cx="3571729" cy="1279020"/>
          </a:xfrm>
          <a:prstGeom prst="roundRect">
            <a:avLst>
              <a:gd name="adj" fmla="val 14894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Activated</a:t>
            </a:r>
          </a:p>
        </p:txBody>
      </p:sp>
      <p:sp>
        <p:nvSpPr>
          <p:cNvPr id="165" name="Idle"/>
          <p:cNvSpPr/>
          <p:nvPr/>
        </p:nvSpPr>
        <p:spPr>
          <a:xfrm>
            <a:off x="15846623" y="8277962"/>
            <a:ext cx="3571729" cy="1279020"/>
          </a:xfrm>
          <a:prstGeom prst="roundRect">
            <a:avLst>
              <a:gd name="adj" fmla="val 14894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Idle</a:t>
            </a:r>
          </a:p>
        </p:txBody>
      </p:sp>
      <p:sp>
        <p:nvSpPr>
          <p:cNvPr id="166" name="Terminated"/>
          <p:cNvSpPr/>
          <p:nvPr/>
        </p:nvSpPr>
        <p:spPr>
          <a:xfrm>
            <a:off x="19309939" y="5074099"/>
            <a:ext cx="3571729" cy="1279020"/>
          </a:xfrm>
          <a:prstGeom prst="roundRect">
            <a:avLst>
              <a:gd name="adj" fmla="val 14894"/>
            </a:avLst>
          </a:prstGeom>
          <a:solidFill>
            <a:schemeClr val="accent3">
              <a:hueOff val="-333989"/>
              <a:satOff val="3917"/>
              <a:lumOff val="-6666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Terminated</a:t>
            </a:r>
          </a:p>
        </p:txBody>
      </p:sp>
      <p:sp>
        <p:nvSpPr>
          <p:cNvPr id="167" name="Fetch/Message"/>
          <p:cNvSpPr/>
          <p:nvPr/>
        </p:nvSpPr>
        <p:spPr>
          <a:xfrm>
            <a:off x="19309939" y="10605167"/>
            <a:ext cx="3571729" cy="1682677"/>
          </a:xfrm>
          <a:prstGeom prst="roundRect">
            <a:avLst>
              <a:gd name="adj" fmla="val 11321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Fetch/Message</a:t>
            </a:r>
          </a:p>
        </p:txBody>
      </p:sp>
      <p:pic>
        <p:nvPicPr>
          <p:cNvPr id="168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3989351" y="6637436"/>
            <a:ext cx="1677389" cy="366847"/>
          </a:xfrm>
          <a:prstGeom prst="rect">
            <a:avLst/>
          </a:prstGeom>
        </p:spPr>
      </p:pic>
      <p:sp>
        <p:nvSpPr>
          <p:cNvPr id="170" name="No Service Worker"/>
          <p:cNvSpPr/>
          <p:nvPr/>
        </p:nvSpPr>
        <p:spPr>
          <a:xfrm>
            <a:off x="1167050" y="6185859"/>
            <a:ext cx="2826888" cy="127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No Service Worker </a:t>
            </a:r>
          </a:p>
        </p:txBody>
      </p:sp>
      <p:cxnSp>
        <p:nvCxnSpPr>
          <p:cNvPr id="171" name="Connection Line"/>
          <p:cNvCxnSpPr>
            <a:stCxn id="162" idx="0"/>
            <a:endCxn id="163" idx="0"/>
          </p:cNvCxnSpPr>
          <p:nvPr/>
        </p:nvCxnSpPr>
        <p:spPr>
          <a:xfrm flipV="1">
            <a:off x="7395816" y="4200444"/>
            <a:ext cx="4796185" cy="2657557"/>
          </a:xfrm>
          <a:prstGeom prst="straightConnector1">
            <a:avLst/>
          </a:prstGeom>
          <a:ln w="76200" cap="rnd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</p:cxnSp>
      <p:cxnSp>
        <p:nvCxnSpPr>
          <p:cNvPr id="172" name="Connection Line"/>
          <p:cNvCxnSpPr>
            <a:stCxn id="164" idx="0"/>
            <a:endCxn id="162" idx="0"/>
          </p:cNvCxnSpPr>
          <p:nvPr/>
        </p:nvCxnSpPr>
        <p:spPr>
          <a:xfrm flipH="1" flipV="1">
            <a:off x="7395816" y="6858000"/>
            <a:ext cx="4796185" cy="2059472"/>
          </a:xfrm>
          <a:prstGeom prst="straightConnector1">
            <a:avLst/>
          </a:prstGeom>
          <a:ln w="76200" cap="rnd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stealth"/>
          </a:ln>
        </p:spPr>
      </p:cxnSp>
      <p:pic>
        <p:nvPicPr>
          <p:cNvPr id="173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58251" y="8871561"/>
            <a:ext cx="1907984" cy="352234"/>
          </a:xfrm>
          <a:prstGeom prst="rect">
            <a:avLst/>
          </a:prstGeom>
        </p:spPr>
      </p:pic>
      <p:cxnSp>
        <p:nvCxnSpPr>
          <p:cNvPr id="175" name="Connection Line"/>
          <p:cNvCxnSpPr>
            <a:stCxn id="165" idx="0"/>
            <a:endCxn id="166" idx="0"/>
          </p:cNvCxnSpPr>
          <p:nvPr/>
        </p:nvCxnSpPr>
        <p:spPr>
          <a:xfrm flipV="1">
            <a:off x="17632487" y="5713609"/>
            <a:ext cx="3463317" cy="3203863"/>
          </a:xfrm>
          <a:prstGeom prst="straightConnector1">
            <a:avLst/>
          </a:prstGeom>
          <a:ln w="76200" cap="rnd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headEnd type="arrow"/>
          </a:ln>
        </p:spPr>
      </p:cxnSp>
      <p:cxnSp>
        <p:nvCxnSpPr>
          <p:cNvPr id="176" name="Connection Line"/>
          <p:cNvCxnSpPr>
            <a:stCxn id="167" idx="0"/>
            <a:endCxn id="165" idx="0"/>
          </p:cNvCxnSpPr>
          <p:nvPr/>
        </p:nvCxnSpPr>
        <p:spPr>
          <a:xfrm flipH="1" flipV="1">
            <a:off x="17632487" y="8917471"/>
            <a:ext cx="3463317" cy="2529035"/>
          </a:xfrm>
          <a:prstGeom prst="straightConnector1">
            <a:avLst/>
          </a:prstGeom>
          <a:ln w="76200" cap="rnd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stealth"/>
          </a:ln>
        </p:spPr>
      </p:cxnSp>
      <p:pic>
        <p:nvPicPr>
          <p:cNvPr id="179" name="Connection Line" descr="Connection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407312" y="9060806"/>
            <a:ext cx="1690063" cy="1582471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396173" y="6315018"/>
            <a:ext cx="1940021" cy="23523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